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60" r:id="rId2"/>
    <p:sldId id="271" r:id="rId3"/>
    <p:sldId id="256" r:id="rId4"/>
    <p:sldId id="276" r:id="rId5"/>
    <p:sldId id="275" r:id="rId6"/>
    <p:sldId id="277" r:id="rId7"/>
    <p:sldId id="278" r:id="rId8"/>
    <p:sldId id="279" r:id="rId9"/>
    <p:sldId id="280" r:id="rId10"/>
    <p:sldId id="281" r:id="rId11"/>
    <p:sldId id="283" r:id="rId12"/>
    <p:sldId id="284" r:id="rId13"/>
    <p:sldId id="285" r:id="rId14"/>
    <p:sldId id="293" r:id="rId15"/>
    <p:sldId id="322" r:id="rId16"/>
    <p:sldId id="286" r:id="rId17"/>
    <p:sldId id="294" r:id="rId18"/>
    <p:sldId id="296" r:id="rId19"/>
    <p:sldId id="298" r:id="rId20"/>
    <p:sldId id="299" r:id="rId21"/>
    <p:sldId id="300" r:id="rId22"/>
    <p:sldId id="301" r:id="rId23"/>
    <p:sldId id="310" r:id="rId24"/>
    <p:sldId id="302" r:id="rId25"/>
    <p:sldId id="304" r:id="rId26"/>
    <p:sldId id="312" r:id="rId27"/>
    <p:sldId id="306" r:id="rId28"/>
    <p:sldId id="305" r:id="rId29"/>
    <p:sldId id="307" r:id="rId30"/>
    <p:sldId id="309" r:id="rId31"/>
    <p:sldId id="311" r:id="rId32"/>
    <p:sldId id="323" r:id="rId33"/>
    <p:sldId id="314" r:id="rId34"/>
    <p:sldId id="315" r:id="rId35"/>
    <p:sldId id="316" r:id="rId36"/>
    <p:sldId id="318" r:id="rId37"/>
    <p:sldId id="319" r:id="rId38"/>
    <p:sldId id="320" r:id="rId39"/>
    <p:sldId id="321" r:id="rId40"/>
    <p:sldId id="324" r:id="rId41"/>
    <p:sldId id="269" r:id="rId42"/>
    <p:sldId id="292" r:id="rId43"/>
    <p:sldId id="273" r:id="rId44"/>
    <p:sldId id="272" r:id="rId4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80A"/>
    <a:srgbClr val="FFD745"/>
    <a:srgbClr val="FECA25"/>
    <a:srgbClr val="FDC415"/>
    <a:srgbClr val="FFC001"/>
    <a:srgbClr val="FEBA01"/>
    <a:srgbClr val="FFD744"/>
    <a:srgbClr val="FFD239"/>
    <a:srgbClr val="E4E4E4"/>
    <a:srgbClr val="FED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14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911914-85AF-44FC-8F02-03944626BC10}" type="datetimeFigureOut">
              <a:rPr lang="ko-KR" altLang="en-US" smtClean="0"/>
              <a:t>2018-12-02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8624F-1830-4705-BACD-21C5E5B3C1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103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latin typeface="Times New Roman" panose="02020603050405020304" pitchFamily="18" charset="0"/>
              </a:rPr>
              <a:t>(</a:t>
            </a:r>
            <a:r>
              <a:rPr lang="en-US" altLang="ko-KR" sz="1200" i="1" dirty="0" smtClean="0">
                <a:latin typeface="Times New Roman" panose="02020603050405020304" pitchFamily="18" charset="0"/>
              </a:rPr>
              <a:t>-</a:t>
            </a:r>
            <a:r>
              <a:rPr lang="en-US" altLang="ko-KR" sz="1200" i="1" dirty="0" err="1" smtClean="0">
                <a:latin typeface="Times New Roman" panose="02020603050405020304" pitchFamily="18" charset="0"/>
              </a:rPr>
              <a:t>R</a:t>
            </a:r>
            <a:r>
              <a:rPr lang="en-US" altLang="ko-KR" sz="1200" dirty="0" err="1" smtClean="0">
                <a:latin typeface="Times New Roman" panose="02020603050405020304" pitchFamily="18" charset="0"/>
              </a:rPr>
              <a:t>sin</a:t>
            </a:r>
            <a:r>
              <a:rPr lang="en-US" altLang="ko-KR" sz="1200" dirty="0" smtClean="0">
                <a:latin typeface="Times New Roman" panose="02020603050405020304" pitchFamily="18" charset="0"/>
              </a:rPr>
              <a:t>(2</a:t>
            </a:r>
            <a:r>
              <a:rPr lang="en-US" altLang="ko-KR" sz="1200" dirty="0" smtClean="0">
                <a:latin typeface="Symbol" panose="05050102010706020507" pitchFamily="18" charset="2"/>
              </a:rPr>
              <a:t>p</a:t>
            </a:r>
            <a:r>
              <a:rPr lang="en-US" altLang="ko-KR" sz="1200" i="1" dirty="0" smtClean="0">
                <a:latin typeface="Times New Roman" panose="02020603050405020304" pitchFamily="18" charset="0"/>
              </a:rPr>
              <a:t>p</a:t>
            </a:r>
            <a:r>
              <a:rPr lang="en-US" altLang="ko-KR" sz="1200" dirty="0" smtClean="0">
                <a:latin typeface="Times New Roman" panose="02020603050405020304" pitchFamily="18" charset="0"/>
              </a:rPr>
              <a:t>/</a:t>
            </a:r>
            <a:r>
              <a:rPr lang="en-US" altLang="ko-KR" sz="1200" i="1" dirty="0" smtClean="0">
                <a:latin typeface="Times New Roman" panose="02020603050405020304" pitchFamily="18" charset="0"/>
              </a:rPr>
              <a:t>P</a:t>
            </a:r>
            <a:r>
              <a:rPr lang="en-US" altLang="ko-KR" sz="1200" dirty="0" smtClean="0">
                <a:latin typeface="Times New Roman" panose="02020603050405020304" pitchFamily="18" charset="0"/>
              </a:rPr>
              <a:t>), </a:t>
            </a:r>
            <a:r>
              <a:rPr lang="en-US" altLang="ko-KR" sz="1200" i="1" dirty="0" err="1" smtClean="0">
                <a:latin typeface="Times New Roman" panose="02020603050405020304" pitchFamily="18" charset="0"/>
              </a:rPr>
              <a:t>R</a:t>
            </a:r>
            <a:r>
              <a:rPr lang="en-US" altLang="ko-KR" sz="1200" dirty="0" err="1" smtClean="0">
                <a:latin typeface="Times New Roman" panose="02020603050405020304" pitchFamily="18" charset="0"/>
              </a:rPr>
              <a:t>cos</a:t>
            </a:r>
            <a:r>
              <a:rPr lang="en-US" altLang="ko-KR" sz="1200" dirty="0" smtClean="0">
                <a:latin typeface="Times New Roman" panose="02020603050405020304" pitchFamily="18" charset="0"/>
              </a:rPr>
              <a:t>(2</a:t>
            </a:r>
            <a:r>
              <a:rPr lang="en-US" altLang="ko-KR" sz="1200" dirty="0" smtClean="0">
                <a:latin typeface="Symbol" panose="05050102010706020507" pitchFamily="18" charset="2"/>
              </a:rPr>
              <a:t>p</a:t>
            </a:r>
            <a:r>
              <a:rPr lang="en-US" altLang="ko-KR" sz="1200" i="1" dirty="0" smtClean="0">
                <a:latin typeface="Times New Roman" panose="02020603050405020304" pitchFamily="18" charset="0"/>
              </a:rPr>
              <a:t>p</a:t>
            </a:r>
            <a:r>
              <a:rPr lang="en-US" altLang="ko-KR" sz="1200" dirty="0" smtClean="0">
                <a:latin typeface="Times New Roman" panose="02020603050405020304" pitchFamily="18" charset="0"/>
              </a:rPr>
              <a:t>/</a:t>
            </a:r>
            <a:r>
              <a:rPr lang="en-US" altLang="ko-KR" sz="1200" i="1" dirty="0" smtClean="0">
                <a:latin typeface="Times New Roman" panose="02020603050405020304" pitchFamily="18" charset="0"/>
              </a:rPr>
              <a:t>P</a:t>
            </a:r>
            <a:r>
              <a:rPr lang="en-US" altLang="ko-KR" sz="1200" dirty="0" smtClean="0">
                <a:latin typeface="Times New Roman" panose="02020603050405020304" pitchFamily="18" charset="0"/>
              </a:rPr>
              <a:t>))</a:t>
            </a:r>
            <a:r>
              <a:rPr lang="ko-KR" altLang="en-US" sz="1200" dirty="0" smtClean="0">
                <a:latin typeface="Times New Roman" panose="02020603050405020304" pitchFamily="18" charset="0"/>
              </a:rPr>
              <a:t>의 결과는 실수</a:t>
            </a:r>
            <a:r>
              <a:rPr lang="en-US" altLang="ko-KR" sz="1200" dirty="0" smtClean="0">
                <a:latin typeface="Times New Roman" panose="02020603050405020304" pitchFamily="18" charset="0"/>
              </a:rPr>
              <a:t>,</a:t>
            </a:r>
            <a:r>
              <a:rPr lang="en-US" altLang="ko-KR" sz="1200" baseline="0" dirty="0" smtClean="0">
                <a:latin typeface="Times New Roman" panose="02020603050405020304" pitchFamily="18" charset="0"/>
              </a:rPr>
              <a:t> </a:t>
            </a:r>
            <a:r>
              <a:rPr lang="en-US" altLang="ko-KR" sz="1200" dirty="0" smtClean="0">
                <a:latin typeface="Times New Roman" panose="02020603050405020304" pitchFamily="18" charset="0"/>
              </a:rPr>
              <a:t>Bilinear</a:t>
            </a:r>
            <a:r>
              <a:rPr lang="en-US" altLang="ko-KR" sz="1200" baseline="0" dirty="0" smtClean="0">
                <a:latin typeface="Times New Roman" panose="02020603050405020304" pitchFamily="18" charset="0"/>
              </a:rPr>
              <a:t> </a:t>
            </a:r>
            <a:r>
              <a:rPr lang="ko-KR" altLang="en-US" sz="1200" baseline="0" dirty="0" err="1" smtClean="0">
                <a:latin typeface="Times New Roman" panose="02020603050405020304" pitchFamily="18" charset="0"/>
              </a:rPr>
              <a:t>보간법을</a:t>
            </a:r>
            <a:r>
              <a:rPr lang="ko-KR" altLang="en-US" sz="1200" baseline="0" dirty="0" smtClean="0">
                <a:latin typeface="Times New Roman" panose="02020603050405020304" pitchFamily="18" charset="0"/>
              </a:rPr>
              <a:t> 이용해 특정 픽셀의 위치를 찾아 연산</a:t>
            </a:r>
            <a:r>
              <a:rPr lang="en-US" altLang="ko-KR" sz="1200" baseline="0" dirty="0" smtClean="0">
                <a:latin typeface="Times New Roman" panose="02020603050405020304" pitchFamily="18" charset="0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 smtClean="0"/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8624F-1830-4705-BACD-21C5E5B3C1A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207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8624F-1830-4705-BACD-21C5E5B3C1A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543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8624F-1830-4705-BACD-21C5E5B3C1A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2845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8624F-1830-4705-BACD-21C5E5B3C1A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434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8624F-1830-4705-BACD-21C5E5B3C1A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258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8624F-1830-4705-BACD-21C5E5B3C1A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725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8624F-1830-4705-BACD-21C5E5B3C1A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508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8624F-1830-4705-BACD-21C5E5B3C1A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878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8624F-1830-4705-BACD-21C5E5B3C1A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76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8624F-1830-4705-BACD-21C5E5B3C1A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857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8624F-1830-4705-BACD-21C5E5B3C1A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512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8624F-1830-4705-BACD-21C5E5B3C1A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271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8624F-1830-4705-BACD-21C5E5B3C1A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892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8624F-1830-4705-BACD-21C5E5B3C1A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523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8624F-1830-4705-BACD-21C5E5B3C1A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693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2018/12/1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9062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2018/12/1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872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2018/12/1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9355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2018/12/1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9913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2018/12/1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7203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2018/12/1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1033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2018/12/1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423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2018/12/1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2796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2018/12/1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5953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2018/12/1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6524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2018/12/1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2668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>
            <a:off x="-1905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4990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 flipH="1">
            <a:off x="1112520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9416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3BF3-A5D8-42A3-9EEC-4B863D7479AC}" type="datetimeFigureOut">
              <a:rPr kumimoji="1" lang="ja-JP" altLang="en-US" smtClean="0"/>
              <a:t>2018/12/1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0282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4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5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5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0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0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20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w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ocal_binary_patterns" TargetMode="Externa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4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9" b="312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82880" y="2767280"/>
            <a:ext cx="104262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Local Binary Patterns</a:t>
            </a:r>
            <a:endParaRPr kumimoji="1" lang="ja-JP" altLang="en-US" sz="8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2859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833376" y="5063900"/>
            <a:ext cx="8525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Samples for LBP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operations [1]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/>
        </p:nvGraphicFramePr>
        <p:xfrm>
          <a:off x="1833376" y="1325331"/>
          <a:ext cx="8525245" cy="3738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r:id="rId3" imgW="9929880" imgH="4355280" progId="">
                  <p:embed/>
                </p:oleObj>
              </mc:Choice>
              <mc:Fallback>
                <p:oleObj r:id="rId3" imgW="9929880" imgH="4355280" progId="">
                  <p:embed/>
                  <p:pic>
                    <p:nvPicPr>
                      <p:cNvPr id="4" name="개체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3376" y="1325331"/>
                        <a:ext cx="8525245" cy="37385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직사각형 5"/>
          <p:cNvSpPr/>
          <p:nvPr/>
        </p:nvSpPr>
        <p:spPr>
          <a:xfrm>
            <a:off x="7863839" y="2588452"/>
            <a:ext cx="1210492" cy="11649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위쪽 화살표 20"/>
          <p:cNvSpPr/>
          <p:nvPr/>
        </p:nvSpPr>
        <p:spPr>
          <a:xfrm>
            <a:off x="6740853" y="1473755"/>
            <a:ext cx="1045028" cy="1114697"/>
          </a:xfrm>
          <a:prstGeom prst="up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위쪽 화살표 16"/>
          <p:cNvSpPr/>
          <p:nvPr/>
        </p:nvSpPr>
        <p:spPr>
          <a:xfrm>
            <a:off x="7946571" y="1473754"/>
            <a:ext cx="1045028" cy="1114697"/>
          </a:xfrm>
          <a:prstGeom prst="up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아래쪽 화살표 17"/>
          <p:cNvSpPr/>
          <p:nvPr/>
        </p:nvSpPr>
        <p:spPr>
          <a:xfrm>
            <a:off x="9152289" y="1473753"/>
            <a:ext cx="1045028" cy="1114697"/>
          </a:xfrm>
          <a:prstGeom prst="down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위쪽 화살표 18"/>
          <p:cNvSpPr/>
          <p:nvPr/>
        </p:nvSpPr>
        <p:spPr>
          <a:xfrm>
            <a:off x="6738774" y="2638697"/>
            <a:ext cx="1045028" cy="1114697"/>
          </a:xfrm>
          <a:prstGeom prst="up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위쪽 화살표 19"/>
          <p:cNvSpPr/>
          <p:nvPr/>
        </p:nvSpPr>
        <p:spPr>
          <a:xfrm>
            <a:off x="9162220" y="2645974"/>
            <a:ext cx="1045028" cy="1114697"/>
          </a:xfrm>
          <a:prstGeom prst="up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위쪽 화살표 22"/>
          <p:cNvSpPr/>
          <p:nvPr/>
        </p:nvSpPr>
        <p:spPr>
          <a:xfrm>
            <a:off x="6738774" y="3760671"/>
            <a:ext cx="1045028" cy="1114697"/>
          </a:xfrm>
          <a:prstGeom prst="up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아래쪽 화살표 23"/>
          <p:cNvSpPr/>
          <p:nvPr/>
        </p:nvSpPr>
        <p:spPr>
          <a:xfrm>
            <a:off x="7946571" y="3851298"/>
            <a:ext cx="1045028" cy="1114697"/>
          </a:xfrm>
          <a:prstGeom prst="down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아래쪽 화살표 24"/>
          <p:cNvSpPr/>
          <p:nvPr/>
        </p:nvSpPr>
        <p:spPr>
          <a:xfrm>
            <a:off x="9152289" y="3858576"/>
            <a:ext cx="1045028" cy="1114697"/>
          </a:xfrm>
          <a:prstGeom prst="down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テキスト ボックス 2"/>
          <p:cNvSpPr txBox="1"/>
          <p:nvPr/>
        </p:nvSpPr>
        <p:spPr>
          <a:xfrm>
            <a:off x="1418061" y="200366"/>
            <a:ext cx="7176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The basic LBP operation [1]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0486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338116" y="4992126"/>
            <a:ext cx="3515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Samples for LBP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operations [1]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10" name="개체 9"/>
          <p:cNvGraphicFramePr>
            <a:graphicFrameLocks noChangeAspect="1"/>
          </p:cNvGraphicFramePr>
          <p:nvPr/>
        </p:nvGraphicFramePr>
        <p:xfrm>
          <a:off x="4652873" y="1897928"/>
          <a:ext cx="2886250" cy="28937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" r:id="rId3" imgW="4253760" imgH="4266360" progId="">
                  <p:embed/>
                </p:oleObj>
              </mc:Choice>
              <mc:Fallback>
                <p:oleObj r:id="rId3" imgW="4253760" imgH="4266360" progId="">
                  <p:embed/>
                  <p:pic>
                    <p:nvPicPr>
                      <p:cNvPr id="10" name="개체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52873" y="1897928"/>
                        <a:ext cx="2886250" cy="28937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テキスト ボックス 2"/>
          <p:cNvSpPr txBox="1"/>
          <p:nvPr/>
        </p:nvSpPr>
        <p:spPr>
          <a:xfrm>
            <a:off x="1418061" y="200366"/>
            <a:ext cx="7176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The basic LBP operation [1]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0248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158079" y="5068452"/>
            <a:ext cx="3515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Samples for LBP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operations [1]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10" name="개체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2225542"/>
              </p:ext>
            </p:extLst>
          </p:nvPr>
        </p:nvGraphicFramePr>
        <p:xfrm>
          <a:off x="2472836" y="1974254"/>
          <a:ext cx="2886250" cy="28937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6" r:id="rId3" imgW="4253760" imgH="4266360" progId="">
                  <p:embed/>
                </p:oleObj>
              </mc:Choice>
              <mc:Fallback>
                <p:oleObj r:id="rId3" imgW="4253760" imgH="4266360" progId="">
                  <p:embed/>
                  <p:pic>
                    <p:nvPicPr>
                      <p:cNvPr id="10" name="개체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72836" y="1974254"/>
                        <a:ext cx="2886250" cy="28937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위로 구부러진 화살표 26"/>
          <p:cNvSpPr/>
          <p:nvPr/>
        </p:nvSpPr>
        <p:spPr>
          <a:xfrm>
            <a:off x="1952179" y="3440680"/>
            <a:ext cx="3631474" cy="1627772"/>
          </a:xfrm>
          <a:prstGeom prst="curved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아래로 구부러진 화살표 28"/>
          <p:cNvSpPr/>
          <p:nvPr/>
        </p:nvSpPr>
        <p:spPr>
          <a:xfrm flipH="1">
            <a:off x="1952179" y="1698519"/>
            <a:ext cx="3631474" cy="1443106"/>
          </a:xfrm>
          <a:prstGeom prst="curved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66263" y="2882539"/>
            <a:ext cx="43891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BIN: 11001011</a:t>
            </a:r>
            <a:br>
              <a:rPr lang="en-US" altLang="ko-KR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en-US" altLang="ko-KR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DEC: 203</a:t>
            </a:r>
            <a:endParaRPr lang="ko-KR" altLang="en-US" sz="3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テキスト ボックス 2"/>
          <p:cNvSpPr txBox="1"/>
          <p:nvPr/>
        </p:nvSpPr>
        <p:spPr>
          <a:xfrm>
            <a:off x="1418061" y="200366"/>
            <a:ext cx="7176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The basic LBP operation [1]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6116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66" y="1168955"/>
            <a:ext cx="11296867" cy="2737341"/>
          </a:xfrm>
          <a:prstGeom prst="rect">
            <a:avLst/>
          </a:prstGeom>
        </p:spPr>
      </p:pic>
      <p:sp>
        <p:nvSpPr>
          <p:cNvPr id="20" name="テキスト ボックス 2"/>
          <p:cNvSpPr txBox="1"/>
          <p:nvPr/>
        </p:nvSpPr>
        <p:spPr>
          <a:xfrm>
            <a:off x="1418061" y="200366"/>
            <a:ext cx="7176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The basic LBP operation [1]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2802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66" y="1168955"/>
            <a:ext cx="11296867" cy="273734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66" y="4164036"/>
            <a:ext cx="11251867" cy="1555446"/>
          </a:xfrm>
          <a:prstGeom prst="rect">
            <a:avLst/>
          </a:prstGeom>
        </p:spPr>
      </p:pic>
      <p:sp>
        <p:nvSpPr>
          <p:cNvPr id="20" name="テキスト ボックス 2"/>
          <p:cNvSpPr txBox="1"/>
          <p:nvPr/>
        </p:nvSpPr>
        <p:spPr>
          <a:xfrm>
            <a:off x="1418061" y="200366"/>
            <a:ext cx="7176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The basic LBP operation [1]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8037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7" b="120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2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00050" y="2044363"/>
              <a:ext cx="62376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000" dirty="0">
                  <a:solidFill>
                    <a:schemeClr val="bg1"/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The basic LBP operation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1850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テキスト ボックス 2"/>
          <p:cNvSpPr txBox="1"/>
          <p:nvPr/>
        </p:nvSpPr>
        <p:spPr>
          <a:xfrm>
            <a:off x="1661528" y="214567"/>
            <a:ext cx="3927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Circular LBP[3]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pic>
        <p:nvPicPr>
          <p:cNvPr id="11266" name="Picture 2" descr="https://upload.wikimedia.org/wikipedia/commons/thumb/c/c2/Lbp_neighbors.svg/1280px-Lbp_neighbor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230" y="1810964"/>
            <a:ext cx="10247539" cy="337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8526" y="5068389"/>
            <a:ext cx="11114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Three neighborhood examples used to define a texture and calculate a local binary pattern (LBP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[2]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70105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0" name="개체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4459602"/>
              </p:ext>
            </p:extLst>
          </p:nvPr>
        </p:nvGraphicFramePr>
        <p:xfrm>
          <a:off x="896975" y="1168955"/>
          <a:ext cx="4176677" cy="242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2" r:id="rId4" imgW="8774280" imgH="5091840" progId="">
                  <p:embed/>
                </p:oleObj>
              </mc:Choice>
              <mc:Fallback>
                <p:oleObj r:id="rId4" imgW="8774280" imgH="50918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6975" y="1168955"/>
                        <a:ext cx="4176677" cy="24234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5386050"/>
              </p:ext>
            </p:extLst>
          </p:nvPr>
        </p:nvGraphicFramePr>
        <p:xfrm>
          <a:off x="896975" y="3771807"/>
          <a:ext cx="4206802" cy="23948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3" r:id="rId6" imgW="8787240" imgH="5002920" progId="">
                  <p:embed/>
                </p:oleObj>
              </mc:Choice>
              <mc:Fallback>
                <p:oleObj r:id="rId6" imgW="8787240" imgH="50029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96975" y="3771807"/>
                        <a:ext cx="4206802" cy="23948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90501" y="6346049"/>
            <a:ext cx="561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Circularly symmetric neighbor sets for different </a:t>
            </a:r>
            <a:r>
              <a:rPr lang="en-US" altLang="ko-KR" i="1" dirty="0"/>
              <a:t>(P</a:t>
            </a:r>
            <a:r>
              <a:rPr lang="en-US" altLang="ko-KR" dirty="0"/>
              <a:t>,</a:t>
            </a:r>
            <a:r>
              <a:rPr lang="en-US" altLang="ko-KR" i="1" dirty="0"/>
              <a:t>R</a:t>
            </a:r>
            <a:r>
              <a:rPr lang="en-US" altLang="ko-KR" dirty="0" smtClean="0"/>
              <a:t>) [3]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74168" y="1462215"/>
            <a:ext cx="56197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 = 8, 256 (</a:t>
            </a:r>
            <a:r>
              <a:rPr lang="en-US" altLang="ko-KR" dirty="0" smtClean="0"/>
              <a:t>2</a:t>
            </a:r>
            <a:r>
              <a:rPr lang="en-US" altLang="ko-KR" baseline="30000" dirty="0" smtClean="0"/>
              <a:t>8</a:t>
            </a: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 = 12, 4,096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en-US" altLang="ko-KR" sz="2000" dirty="0" smtClean="0"/>
              <a:t>2</a:t>
            </a:r>
            <a:r>
              <a:rPr lang="en-US" altLang="ko-KR" sz="2000" baseline="30000" dirty="0" smtClean="0"/>
              <a:t>12</a:t>
            </a: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 = </a:t>
            </a: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16, 65,536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en-US" altLang="ko-KR" sz="2000" dirty="0" smtClean="0"/>
              <a:t>2</a:t>
            </a:r>
            <a:r>
              <a:rPr lang="en-US" altLang="ko-KR" sz="2000" baseline="30000" dirty="0" smtClean="0"/>
              <a:t>16</a:t>
            </a: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 = </a:t>
            </a: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24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16,777,216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en-US" altLang="ko-KR" sz="2000" dirty="0" smtClean="0"/>
              <a:t>2</a:t>
            </a:r>
            <a:r>
              <a:rPr lang="en-US" altLang="ko-KR" sz="2000" baseline="30000" dirty="0" smtClean="0"/>
              <a:t>24</a:t>
            </a: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038263" y="4196520"/>
            <a:ext cx="42915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</a:rPr>
              <a:t>(</a:t>
            </a:r>
            <a:r>
              <a:rPr lang="en-US" altLang="ko-KR" sz="2800" i="1" dirty="0">
                <a:latin typeface="Times New Roman" panose="02020603050405020304" pitchFamily="18" charset="0"/>
              </a:rPr>
              <a:t>-</a:t>
            </a:r>
            <a:r>
              <a:rPr lang="en-US" altLang="ko-KR" sz="2800" i="1" dirty="0" err="1">
                <a:latin typeface="Times New Roman" panose="02020603050405020304" pitchFamily="18" charset="0"/>
              </a:rPr>
              <a:t>R</a:t>
            </a:r>
            <a:r>
              <a:rPr lang="en-US" altLang="ko-KR" sz="2800" dirty="0" err="1">
                <a:latin typeface="Times New Roman" panose="02020603050405020304" pitchFamily="18" charset="0"/>
              </a:rPr>
              <a:t>sin</a:t>
            </a:r>
            <a:r>
              <a:rPr lang="en-US" altLang="ko-KR" sz="2800" dirty="0">
                <a:latin typeface="Times New Roman" panose="02020603050405020304" pitchFamily="18" charset="0"/>
              </a:rPr>
              <a:t>(2</a:t>
            </a:r>
            <a:r>
              <a:rPr lang="en-US" altLang="ko-KR" sz="2800" dirty="0">
                <a:latin typeface="Symbol" panose="05050102010706020507" pitchFamily="18" charset="2"/>
              </a:rPr>
              <a:t>p</a:t>
            </a:r>
            <a:r>
              <a:rPr lang="en-US" altLang="ko-KR" sz="2800" i="1" dirty="0">
                <a:latin typeface="Times New Roman" panose="02020603050405020304" pitchFamily="18" charset="0"/>
              </a:rPr>
              <a:t>p</a:t>
            </a:r>
            <a:r>
              <a:rPr lang="en-US" altLang="ko-KR" sz="2800" dirty="0">
                <a:latin typeface="Times New Roman" panose="02020603050405020304" pitchFamily="18" charset="0"/>
              </a:rPr>
              <a:t>/</a:t>
            </a:r>
            <a:r>
              <a:rPr lang="en-US" altLang="ko-KR" sz="2800" i="1" dirty="0">
                <a:latin typeface="Times New Roman" panose="02020603050405020304" pitchFamily="18" charset="0"/>
              </a:rPr>
              <a:t>P</a:t>
            </a:r>
            <a:r>
              <a:rPr lang="en-US" altLang="ko-KR" sz="2800" dirty="0">
                <a:latin typeface="Times New Roman" panose="02020603050405020304" pitchFamily="18" charset="0"/>
              </a:rPr>
              <a:t>), </a:t>
            </a:r>
            <a:r>
              <a:rPr lang="en-US" altLang="ko-KR" sz="2800" i="1" dirty="0" err="1">
                <a:latin typeface="Times New Roman" panose="02020603050405020304" pitchFamily="18" charset="0"/>
              </a:rPr>
              <a:t>R</a:t>
            </a:r>
            <a:r>
              <a:rPr lang="en-US" altLang="ko-KR" sz="2800" dirty="0" err="1">
                <a:latin typeface="Times New Roman" panose="02020603050405020304" pitchFamily="18" charset="0"/>
              </a:rPr>
              <a:t>cos</a:t>
            </a:r>
            <a:r>
              <a:rPr lang="en-US" altLang="ko-KR" sz="2800" dirty="0">
                <a:latin typeface="Times New Roman" panose="02020603050405020304" pitchFamily="18" charset="0"/>
              </a:rPr>
              <a:t>(2</a:t>
            </a:r>
            <a:r>
              <a:rPr lang="en-US" altLang="ko-KR" sz="2800" dirty="0">
                <a:latin typeface="Symbol" panose="05050102010706020507" pitchFamily="18" charset="2"/>
              </a:rPr>
              <a:t>p</a:t>
            </a:r>
            <a:r>
              <a:rPr lang="en-US" altLang="ko-KR" sz="2800" i="1" dirty="0">
                <a:latin typeface="Times New Roman" panose="02020603050405020304" pitchFamily="18" charset="0"/>
              </a:rPr>
              <a:t>p</a:t>
            </a:r>
            <a:r>
              <a:rPr lang="en-US" altLang="ko-KR" sz="2800" dirty="0">
                <a:latin typeface="Times New Roman" panose="02020603050405020304" pitchFamily="18" charset="0"/>
              </a:rPr>
              <a:t>/</a:t>
            </a:r>
            <a:r>
              <a:rPr lang="en-US" altLang="ko-KR" sz="2800" i="1" dirty="0">
                <a:latin typeface="Times New Roman" panose="02020603050405020304" pitchFamily="18" charset="0"/>
              </a:rPr>
              <a:t>P</a:t>
            </a:r>
            <a:r>
              <a:rPr lang="en-US" altLang="ko-KR" sz="2800" dirty="0">
                <a:latin typeface="Times New Roman" panose="02020603050405020304" pitchFamily="18" charset="0"/>
              </a:rPr>
              <a:t>))</a:t>
            </a:r>
            <a:endParaRPr lang="ko-KR" altLang="en-US" sz="2800" dirty="0"/>
          </a:p>
        </p:txBody>
      </p:sp>
      <p:sp>
        <p:nvSpPr>
          <p:cNvPr id="21" name="テキスト ボックス 2"/>
          <p:cNvSpPr txBox="1"/>
          <p:nvPr/>
        </p:nvSpPr>
        <p:spPr>
          <a:xfrm>
            <a:off x="1661528" y="214567"/>
            <a:ext cx="3927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Circular LBP[3]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9906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テキスト ボックス 2"/>
          <p:cNvSpPr txBox="1"/>
          <p:nvPr/>
        </p:nvSpPr>
        <p:spPr>
          <a:xfrm>
            <a:off x="1418061" y="204685"/>
            <a:ext cx="3825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Uniform LBP[3]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080337" y="3083781"/>
            <a:ext cx="20313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00110011</a:t>
            </a:r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38411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テキスト ボックス 2"/>
          <p:cNvSpPr txBox="1"/>
          <p:nvPr/>
        </p:nvSpPr>
        <p:spPr>
          <a:xfrm>
            <a:off x="1418061" y="204685"/>
            <a:ext cx="3825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Uniform LBP[3]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080337" y="3083781"/>
            <a:ext cx="20313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00</a:t>
            </a:r>
            <a:r>
              <a:rPr lang="en-US" altLang="ko-KR" sz="2800" dirty="0" smtClean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11</a:t>
            </a:r>
            <a:r>
              <a:rPr lang="en-US" altLang="ko-KR" sz="2800" dirty="0" smtClean="0">
                <a:solidFill>
                  <a:srgbClr val="FFFF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00</a:t>
            </a:r>
            <a:r>
              <a:rPr lang="en-US" altLang="ko-KR" sz="2800" dirty="0" smtClean="0">
                <a:solidFill>
                  <a:srgbClr val="92D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11</a:t>
            </a:r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66967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87522" y="204686"/>
            <a:ext cx="5208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A table of Contents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887522" y="1321057"/>
            <a:ext cx="6089891" cy="748227"/>
            <a:chOff x="887522" y="1067057"/>
            <a:chExt cx="6089891" cy="748227"/>
          </a:xfrm>
        </p:grpSpPr>
        <p:sp>
          <p:nvSpPr>
            <p:cNvPr id="4" name="正方形/長方形 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テキスト ボックス 30"/>
            <p:cNvSpPr txBox="1"/>
            <p:nvPr/>
          </p:nvSpPr>
          <p:spPr>
            <a:xfrm>
              <a:off x="1629474" y="1067057"/>
              <a:ext cx="53479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The basic LBP operation </a:t>
              </a:r>
              <a:endParaRPr lang="ja-JP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3" name="グループ化 32"/>
          <p:cNvGrpSpPr/>
          <p:nvPr/>
        </p:nvGrpSpPr>
        <p:grpSpPr>
          <a:xfrm>
            <a:off x="887522" y="2271731"/>
            <a:ext cx="3058612" cy="748227"/>
            <a:chOff x="887522" y="1067057"/>
            <a:chExt cx="3058612" cy="748227"/>
          </a:xfrm>
        </p:grpSpPr>
        <p:sp>
          <p:nvSpPr>
            <p:cNvPr id="34" name="正方形/長方形 3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1629474" y="1067057"/>
              <a:ext cx="23166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Extensions</a:t>
              </a:r>
              <a:endParaRPr lang="ja-JP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8" name="グループ化 37"/>
          <p:cNvGrpSpPr/>
          <p:nvPr/>
        </p:nvGrpSpPr>
        <p:grpSpPr>
          <a:xfrm>
            <a:off x="887522" y="3222405"/>
            <a:ext cx="2144900" cy="748227"/>
            <a:chOff x="887522" y="1067057"/>
            <a:chExt cx="2144900" cy="748227"/>
          </a:xfrm>
        </p:grpSpPr>
        <p:sp>
          <p:nvSpPr>
            <p:cNvPr id="39" name="正方形/長方形 38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テキスト ボックス 40"/>
            <p:cNvSpPr txBox="1"/>
            <p:nvPr/>
          </p:nvSpPr>
          <p:spPr>
            <a:xfrm>
              <a:off x="1629474" y="1067057"/>
              <a:ext cx="14029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CODE</a:t>
              </a:r>
              <a:endParaRPr lang="ja-JP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3" name="グループ化 42"/>
          <p:cNvGrpSpPr/>
          <p:nvPr/>
        </p:nvGrpSpPr>
        <p:grpSpPr>
          <a:xfrm>
            <a:off x="887522" y="4173079"/>
            <a:ext cx="3377610" cy="748227"/>
            <a:chOff x="887522" y="1067057"/>
            <a:chExt cx="3377610" cy="748227"/>
          </a:xfrm>
        </p:grpSpPr>
        <p:sp>
          <p:nvSpPr>
            <p:cNvPr id="44" name="正方形/長方形 4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テキスト ボックス 45"/>
            <p:cNvSpPr txBox="1"/>
            <p:nvPr/>
          </p:nvSpPr>
          <p:spPr>
            <a:xfrm>
              <a:off x="1629474" y="1067057"/>
              <a:ext cx="26356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Application</a:t>
              </a:r>
              <a:endParaRPr lang="ja-JP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8" name="グループ化 47"/>
          <p:cNvGrpSpPr/>
          <p:nvPr/>
        </p:nvGrpSpPr>
        <p:grpSpPr>
          <a:xfrm>
            <a:off x="887522" y="5123753"/>
            <a:ext cx="2811749" cy="748227"/>
            <a:chOff x="887522" y="1067057"/>
            <a:chExt cx="2811749" cy="748227"/>
          </a:xfrm>
        </p:grpSpPr>
        <p:sp>
          <p:nvSpPr>
            <p:cNvPr id="49" name="正方形/長方形 48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テキスト ボックス 50"/>
            <p:cNvSpPr txBox="1"/>
            <p:nvPr/>
          </p:nvSpPr>
          <p:spPr>
            <a:xfrm>
              <a:off x="1629474" y="1067057"/>
              <a:ext cx="20697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spc="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Summary</a:t>
              </a:r>
              <a:endParaRPr kumimoji="1" lang="ja-JP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1" name="テキスト ボックス 10"/>
          <p:cNvSpPr txBox="1"/>
          <p:nvPr/>
        </p:nvSpPr>
        <p:spPr>
          <a:xfrm>
            <a:off x="1125543" y="1507766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1109062" y="2434290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1105281" y="3373514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1101500" y="4338138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1097719" y="5264662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5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4813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テキスト ボックス 2"/>
          <p:cNvSpPr txBox="1"/>
          <p:nvPr/>
        </p:nvSpPr>
        <p:spPr>
          <a:xfrm>
            <a:off x="1418061" y="204685"/>
            <a:ext cx="3825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Uniform LBP[3]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080337" y="3083781"/>
            <a:ext cx="20313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00</a:t>
            </a:r>
            <a:r>
              <a:rPr lang="en-US" altLang="ko-KR" sz="2800" dirty="0" smtClean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11</a:t>
            </a:r>
            <a:r>
              <a:rPr lang="en-US" altLang="ko-KR" sz="2800" dirty="0" smtClean="0">
                <a:solidFill>
                  <a:srgbClr val="FFFF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00</a:t>
            </a:r>
            <a:r>
              <a:rPr lang="en-US" altLang="ko-KR" sz="2800" dirty="0" smtClean="0">
                <a:solidFill>
                  <a:srgbClr val="92D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11</a:t>
            </a:r>
            <a:r>
              <a:rPr lang="ko-KR" alt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아래쪽 화살표 3"/>
          <p:cNvSpPr/>
          <p:nvPr/>
        </p:nvSpPr>
        <p:spPr>
          <a:xfrm>
            <a:off x="5477163" y="2456876"/>
            <a:ext cx="267855" cy="65578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아래쪽 화살표 15"/>
          <p:cNvSpPr/>
          <p:nvPr/>
        </p:nvSpPr>
        <p:spPr>
          <a:xfrm>
            <a:off x="5902276" y="2456876"/>
            <a:ext cx="267855" cy="65578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아래쪽 화살표 17"/>
          <p:cNvSpPr/>
          <p:nvPr/>
        </p:nvSpPr>
        <p:spPr>
          <a:xfrm>
            <a:off x="6327389" y="2456876"/>
            <a:ext cx="267855" cy="65578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7518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テキスト ボックス 2"/>
          <p:cNvSpPr txBox="1"/>
          <p:nvPr/>
        </p:nvSpPr>
        <p:spPr>
          <a:xfrm>
            <a:off x="1418061" y="204685"/>
            <a:ext cx="3825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Uniform LBP[3]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369029"/>
              </p:ext>
            </p:extLst>
          </p:nvPr>
        </p:nvGraphicFramePr>
        <p:xfrm>
          <a:off x="3923723" y="2777367"/>
          <a:ext cx="434455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277">
                  <a:extLst>
                    <a:ext uri="{9D8B030D-6E8A-4147-A177-3AD203B41FA5}">
                      <a16:colId xmlns:a16="http://schemas.microsoft.com/office/drawing/2014/main" val="1223272505"/>
                    </a:ext>
                  </a:extLst>
                </a:gridCol>
                <a:gridCol w="2172277">
                  <a:extLst>
                    <a:ext uri="{9D8B030D-6E8A-4147-A177-3AD203B41FA5}">
                      <a16:colId xmlns:a16="http://schemas.microsoft.com/office/drawing/2014/main" val="11417198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Uniform</a:t>
                      </a:r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Non-Uniform</a:t>
                      </a:r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451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00110011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969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56097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テキスト ボックス 2"/>
          <p:cNvSpPr txBox="1"/>
          <p:nvPr/>
        </p:nvSpPr>
        <p:spPr>
          <a:xfrm>
            <a:off x="1418061" y="204685"/>
            <a:ext cx="3825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Uniform LBP[3]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823537" y="3102955"/>
            <a:ext cx="19415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11</a:t>
            </a:r>
            <a:r>
              <a:rPr lang="en-US" altLang="ko-KR" sz="2800" dirty="0">
                <a:solidFill>
                  <a:srgbClr val="FFC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0000</a:t>
            </a:r>
            <a:r>
              <a:rPr lang="en-US" altLang="ko-KR" sz="2800" dirty="0">
                <a:solidFill>
                  <a:srgbClr val="FFFF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11</a:t>
            </a:r>
            <a:endParaRPr lang="en-US" altLang="ko-KR" sz="2800" dirty="0">
              <a:solidFill>
                <a:srgbClr val="FFFF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아래쪽 화살표 15"/>
          <p:cNvSpPr/>
          <p:nvPr/>
        </p:nvSpPr>
        <p:spPr>
          <a:xfrm>
            <a:off x="8220363" y="2476050"/>
            <a:ext cx="267855" cy="65578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아래쪽 화살표 17"/>
          <p:cNvSpPr/>
          <p:nvPr/>
        </p:nvSpPr>
        <p:spPr>
          <a:xfrm>
            <a:off x="9102436" y="2476050"/>
            <a:ext cx="267855" cy="65578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801697"/>
              </p:ext>
            </p:extLst>
          </p:nvPr>
        </p:nvGraphicFramePr>
        <p:xfrm>
          <a:off x="1375779" y="2622885"/>
          <a:ext cx="434455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277">
                  <a:extLst>
                    <a:ext uri="{9D8B030D-6E8A-4147-A177-3AD203B41FA5}">
                      <a16:colId xmlns:a16="http://schemas.microsoft.com/office/drawing/2014/main" val="1223272505"/>
                    </a:ext>
                  </a:extLst>
                </a:gridCol>
                <a:gridCol w="2172277">
                  <a:extLst>
                    <a:ext uri="{9D8B030D-6E8A-4147-A177-3AD203B41FA5}">
                      <a16:colId xmlns:a16="http://schemas.microsoft.com/office/drawing/2014/main" val="11417198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Uniform</a:t>
                      </a:r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Non-Uniform</a:t>
                      </a:r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451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11000011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00110011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969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26846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テキスト ボックス 2"/>
          <p:cNvSpPr txBox="1"/>
          <p:nvPr/>
        </p:nvSpPr>
        <p:spPr>
          <a:xfrm>
            <a:off x="1418061" y="204685"/>
            <a:ext cx="3825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Uniform LBP[3]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3923723" y="2665028"/>
          <a:ext cx="434455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277">
                  <a:extLst>
                    <a:ext uri="{9D8B030D-6E8A-4147-A177-3AD203B41FA5}">
                      <a16:colId xmlns:a16="http://schemas.microsoft.com/office/drawing/2014/main" val="1223272505"/>
                    </a:ext>
                  </a:extLst>
                </a:gridCol>
                <a:gridCol w="2172277">
                  <a:extLst>
                    <a:ext uri="{9D8B030D-6E8A-4147-A177-3AD203B41FA5}">
                      <a16:colId xmlns:a16="http://schemas.microsoft.com/office/drawing/2014/main" val="11417198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Uniform</a:t>
                      </a:r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Non-Uniform</a:t>
                      </a:r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451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58</a:t>
                      </a:r>
                      <a:r>
                        <a:rPr lang="ko-KR" altLang="en-US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개</a:t>
                      </a:r>
                      <a:endParaRPr lang="en-US" altLang="ko-KR" dirty="0" smtClean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198</a:t>
                      </a:r>
                      <a:r>
                        <a:rPr lang="ko-KR" altLang="en-US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개</a:t>
                      </a:r>
                      <a:endParaRPr lang="en-US" altLang="ko-KR" dirty="0" smtClean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969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28132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テキスト ボックス 2"/>
          <p:cNvSpPr txBox="1"/>
          <p:nvPr/>
        </p:nvSpPr>
        <p:spPr>
          <a:xfrm>
            <a:off x="1418061" y="204685"/>
            <a:ext cx="3825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Uniform LBP[3]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516549"/>
              </p:ext>
            </p:extLst>
          </p:nvPr>
        </p:nvGraphicFramePr>
        <p:xfrm>
          <a:off x="3923723" y="2665028"/>
          <a:ext cx="434455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277">
                  <a:extLst>
                    <a:ext uri="{9D8B030D-6E8A-4147-A177-3AD203B41FA5}">
                      <a16:colId xmlns:a16="http://schemas.microsoft.com/office/drawing/2014/main" val="1223272505"/>
                    </a:ext>
                  </a:extLst>
                </a:gridCol>
                <a:gridCol w="2172277">
                  <a:extLst>
                    <a:ext uri="{9D8B030D-6E8A-4147-A177-3AD203B41FA5}">
                      <a16:colId xmlns:a16="http://schemas.microsoft.com/office/drawing/2014/main" val="11417198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Uniform</a:t>
                      </a:r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Non-Uniform</a:t>
                      </a:r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451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58</a:t>
                      </a:r>
                      <a:r>
                        <a:rPr lang="ko-KR" altLang="en-US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개</a:t>
                      </a:r>
                      <a:endParaRPr lang="en-US" altLang="ko-KR" dirty="0" smtClean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198</a:t>
                      </a:r>
                      <a:r>
                        <a:rPr lang="ko-KR" altLang="en-US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개</a:t>
                      </a:r>
                      <a:endParaRPr lang="en-US" altLang="ko-KR" dirty="0" smtClean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96923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983755" y="3526780"/>
            <a:ext cx="4224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Non-Uniform features(198</a:t>
            </a:r>
            <a:r>
              <a:rPr lang="ko-KR" altLang="en-US" dirty="0" smtClean="0"/>
              <a:t>개</a:t>
            </a:r>
            <a:r>
              <a:rPr lang="en-US" altLang="ko-KR" dirty="0" smtClean="0"/>
              <a:t>), 1</a:t>
            </a:r>
            <a:r>
              <a:rPr lang="ko-KR" altLang="en-US" dirty="0" smtClean="0"/>
              <a:t>개로 통합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94104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テキスト ボックス 2"/>
          <p:cNvSpPr txBox="1"/>
          <p:nvPr/>
        </p:nvSpPr>
        <p:spPr>
          <a:xfrm>
            <a:off x="1418061" y="204685"/>
            <a:ext cx="3825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Uniform LBP[3]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3923723" y="2665028"/>
          <a:ext cx="434455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277">
                  <a:extLst>
                    <a:ext uri="{9D8B030D-6E8A-4147-A177-3AD203B41FA5}">
                      <a16:colId xmlns:a16="http://schemas.microsoft.com/office/drawing/2014/main" val="1223272505"/>
                    </a:ext>
                  </a:extLst>
                </a:gridCol>
                <a:gridCol w="2172277">
                  <a:extLst>
                    <a:ext uri="{9D8B030D-6E8A-4147-A177-3AD203B41FA5}">
                      <a16:colId xmlns:a16="http://schemas.microsoft.com/office/drawing/2014/main" val="11417198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Uniform</a:t>
                      </a:r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Non-Uniform</a:t>
                      </a:r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451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58</a:t>
                      </a:r>
                      <a:r>
                        <a:rPr lang="ko-KR" altLang="en-US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개</a:t>
                      </a:r>
                      <a:endParaRPr lang="en-US" altLang="ko-KR" dirty="0" smtClean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198</a:t>
                      </a:r>
                      <a:r>
                        <a:rPr lang="ko-KR" altLang="en-US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개</a:t>
                      </a:r>
                      <a:endParaRPr lang="en-US" altLang="ko-KR" dirty="0" smtClean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96923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55353" y="3537527"/>
            <a:ext cx="30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256</a:t>
            </a:r>
            <a:r>
              <a:rPr lang="ko-KR" altLang="en-US" dirty="0" smtClean="0"/>
              <a:t>개의 특징을 </a:t>
            </a:r>
            <a:r>
              <a:rPr lang="en-US" altLang="ko-KR" dirty="0" smtClean="0"/>
              <a:t>59</a:t>
            </a:r>
            <a:r>
              <a:rPr lang="ko-KR" altLang="en-US" dirty="0" smtClean="0"/>
              <a:t>개로 표현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69237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テキスト ボックス 2"/>
          <p:cNvSpPr txBox="1"/>
          <p:nvPr/>
        </p:nvSpPr>
        <p:spPr>
          <a:xfrm>
            <a:off x="1418061" y="204685"/>
            <a:ext cx="3825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Uniform LBP[3]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3923723" y="2665028"/>
          <a:ext cx="434455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277">
                  <a:extLst>
                    <a:ext uri="{9D8B030D-6E8A-4147-A177-3AD203B41FA5}">
                      <a16:colId xmlns:a16="http://schemas.microsoft.com/office/drawing/2014/main" val="1223272505"/>
                    </a:ext>
                  </a:extLst>
                </a:gridCol>
                <a:gridCol w="2172277">
                  <a:extLst>
                    <a:ext uri="{9D8B030D-6E8A-4147-A177-3AD203B41FA5}">
                      <a16:colId xmlns:a16="http://schemas.microsoft.com/office/drawing/2014/main" val="11417198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Uniform</a:t>
                      </a:r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Non-Uniform</a:t>
                      </a:r>
                      <a:endParaRPr lang="ko-KR" altLang="en-US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451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58</a:t>
                      </a:r>
                      <a:r>
                        <a:rPr lang="ko-KR" altLang="en-US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개</a:t>
                      </a:r>
                      <a:endParaRPr lang="en-US" altLang="ko-KR" dirty="0" smtClean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198</a:t>
                      </a:r>
                      <a:r>
                        <a:rPr lang="ko-KR" altLang="en-US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개</a:t>
                      </a:r>
                      <a:endParaRPr lang="en-US" altLang="ko-KR" dirty="0" smtClean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96923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55353" y="3537527"/>
            <a:ext cx="30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256</a:t>
            </a:r>
            <a:r>
              <a:rPr lang="ko-KR" altLang="en-US" dirty="0" smtClean="0"/>
              <a:t>개의 특징을 </a:t>
            </a:r>
            <a:r>
              <a:rPr lang="en-US" altLang="ko-KR" dirty="0" smtClean="0"/>
              <a:t>59</a:t>
            </a:r>
            <a:r>
              <a:rPr lang="ko-KR" altLang="en-US" dirty="0" smtClean="0"/>
              <a:t>개로 표현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775677" y="2429531"/>
            <a:ext cx="664064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59/256</a:t>
            </a:r>
            <a:endParaRPr lang="ko-KR" altLang="en-US" sz="13800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40023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テキスト ボックス 2"/>
          <p:cNvSpPr txBox="1"/>
          <p:nvPr/>
        </p:nvSpPr>
        <p:spPr>
          <a:xfrm>
            <a:off x="1418061" y="206172"/>
            <a:ext cx="5838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Rotation-invariant LBP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598" y="1519720"/>
            <a:ext cx="3408750" cy="344533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824" y="1538012"/>
            <a:ext cx="3408750" cy="3445334"/>
          </a:xfrm>
          <a:prstGeom prst="rect">
            <a:avLst/>
          </a:prstGeom>
        </p:spPr>
      </p:pic>
      <p:sp>
        <p:nvSpPr>
          <p:cNvPr id="16" name="등호 15"/>
          <p:cNvSpPr/>
          <p:nvPr/>
        </p:nvSpPr>
        <p:spPr>
          <a:xfrm>
            <a:off x="5331579" y="2987778"/>
            <a:ext cx="1741720" cy="849745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149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598" y="1519720"/>
            <a:ext cx="3408750" cy="344533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176824" y="1538012"/>
            <a:ext cx="3408750" cy="3445334"/>
          </a:xfrm>
          <a:prstGeom prst="rect">
            <a:avLst/>
          </a:prstGeom>
        </p:spPr>
      </p:pic>
      <p:sp>
        <p:nvSpPr>
          <p:cNvPr id="23" name="등호 22"/>
          <p:cNvSpPr/>
          <p:nvPr/>
        </p:nvSpPr>
        <p:spPr>
          <a:xfrm>
            <a:off x="5331579" y="2987778"/>
            <a:ext cx="1741720" cy="849745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テキスト ボックス 2"/>
          <p:cNvSpPr txBox="1"/>
          <p:nvPr/>
        </p:nvSpPr>
        <p:spPr>
          <a:xfrm>
            <a:off x="1418061" y="206172"/>
            <a:ext cx="5838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Rotation-invariant LBP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7630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598" y="1519720"/>
            <a:ext cx="3408750" cy="344533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176824" y="1538012"/>
            <a:ext cx="3408750" cy="34453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37598" y="4965054"/>
            <a:ext cx="3408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11001011</a:t>
            </a:r>
            <a:endParaRPr lang="ko-KR" altLang="en-US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58532" y="4965054"/>
            <a:ext cx="3408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00101111</a:t>
            </a:r>
            <a:endParaRPr lang="ko-KR" altLang="en-US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부등호 3"/>
          <p:cNvSpPr/>
          <p:nvPr/>
        </p:nvSpPr>
        <p:spPr>
          <a:xfrm>
            <a:off x="5380228" y="4801791"/>
            <a:ext cx="1644423" cy="849745"/>
          </a:xfrm>
          <a:prstGeom prst="mathNot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등호 5"/>
          <p:cNvSpPr/>
          <p:nvPr/>
        </p:nvSpPr>
        <p:spPr>
          <a:xfrm>
            <a:off x="5331579" y="2987778"/>
            <a:ext cx="1741720" cy="849745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テキスト ボックス 2"/>
          <p:cNvSpPr txBox="1"/>
          <p:nvPr/>
        </p:nvSpPr>
        <p:spPr>
          <a:xfrm>
            <a:off x="1418061" y="206172"/>
            <a:ext cx="5838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Rotation-invariant LBP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087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2" b="1228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グループ化 5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2" name="直角三角形 1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テキスト ボックス 2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1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2044363"/>
              <a:ext cx="62376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000" dirty="0">
                  <a:solidFill>
                    <a:schemeClr val="bg1"/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The basic LBP operation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96393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2900218" y="1815283"/>
          <a:ext cx="6391564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5782">
                  <a:extLst>
                    <a:ext uri="{9D8B030D-6E8A-4147-A177-3AD203B41FA5}">
                      <a16:colId xmlns:a16="http://schemas.microsoft.com/office/drawing/2014/main" val="2941304215"/>
                    </a:ext>
                  </a:extLst>
                </a:gridCol>
                <a:gridCol w="3195782">
                  <a:extLst>
                    <a:ext uri="{9D8B030D-6E8A-4147-A177-3AD203B41FA5}">
                      <a16:colId xmlns:a16="http://schemas.microsoft.com/office/drawing/2014/main" val="22694634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SHIFT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11001011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227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10010111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264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00101111</a:t>
                      </a:r>
                      <a:endParaRPr lang="ko-KR" altLang="en-US" sz="2000" dirty="0" smtClean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9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01011110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968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10111100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947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01111001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524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11110010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994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11100101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893473"/>
                  </a:ext>
                </a:extLst>
              </a:tr>
            </a:tbl>
          </a:graphicData>
        </a:graphic>
      </p:graphicFrame>
      <p:sp>
        <p:nvSpPr>
          <p:cNvPr id="3" name="오른쪽 중괄호 2"/>
          <p:cNvSpPr/>
          <p:nvPr/>
        </p:nvSpPr>
        <p:spPr>
          <a:xfrm>
            <a:off x="9596582" y="1815283"/>
            <a:ext cx="332509" cy="3169920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등호 15"/>
          <p:cNvSpPr/>
          <p:nvPr/>
        </p:nvSpPr>
        <p:spPr>
          <a:xfrm>
            <a:off x="10346924" y="2975370"/>
            <a:ext cx="1004567" cy="849745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テキスト ボックス 2"/>
          <p:cNvSpPr txBox="1"/>
          <p:nvPr/>
        </p:nvSpPr>
        <p:spPr>
          <a:xfrm>
            <a:off x="1418061" y="206172"/>
            <a:ext cx="5838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Rotation-invariant LBP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0784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2900218" y="1815283"/>
          <a:ext cx="6391564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5782">
                  <a:extLst>
                    <a:ext uri="{9D8B030D-6E8A-4147-A177-3AD203B41FA5}">
                      <a16:colId xmlns:a16="http://schemas.microsoft.com/office/drawing/2014/main" val="2941304215"/>
                    </a:ext>
                  </a:extLst>
                </a:gridCol>
                <a:gridCol w="3195782">
                  <a:extLst>
                    <a:ext uri="{9D8B030D-6E8A-4147-A177-3AD203B41FA5}">
                      <a16:colId xmlns:a16="http://schemas.microsoft.com/office/drawing/2014/main" val="22694634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SHIFT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11001011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227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10010111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264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00101111</a:t>
                      </a:r>
                      <a:endParaRPr lang="ko-KR" altLang="en-US" sz="2000" dirty="0" smtClean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9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01011110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968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10111100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947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01111001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524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11110010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994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11100101</a:t>
                      </a:r>
                      <a:endParaRPr lang="ko-KR" altLang="en-US" sz="20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893473"/>
                  </a:ext>
                </a:extLst>
              </a:tr>
            </a:tbl>
          </a:graphicData>
        </a:graphic>
      </p:graphicFrame>
      <p:sp>
        <p:nvSpPr>
          <p:cNvPr id="3" name="오른쪽 중괄호 2"/>
          <p:cNvSpPr/>
          <p:nvPr/>
        </p:nvSpPr>
        <p:spPr>
          <a:xfrm>
            <a:off x="9596582" y="1815283"/>
            <a:ext cx="332509" cy="3169920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등호 15"/>
          <p:cNvSpPr/>
          <p:nvPr/>
        </p:nvSpPr>
        <p:spPr>
          <a:xfrm>
            <a:off x="10346924" y="2975370"/>
            <a:ext cx="1004567" cy="849745"/>
          </a:xfrm>
          <a:prstGeom prst="mathEqual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テキスト ボックス 2"/>
          <p:cNvSpPr txBox="1"/>
          <p:nvPr/>
        </p:nvSpPr>
        <p:spPr>
          <a:xfrm>
            <a:off x="1418061" y="206172"/>
            <a:ext cx="5838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Rotation-invariant LBP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87574" y="2446058"/>
            <a:ext cx="340875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1/8</a:t>
            </a:r>
            <a:endParaRPr lang="ko-KR" altLang="en-US" sz="13800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36796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7" b="468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3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00050" y="2044363"/>
              <a:ext cx="267573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0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Extensions</a:t>
              </a:r>
              <a:endParaRPr lang="en-US" altLang="ja-JP" sz="4000" dirty="0">
                <a:solidFill>
                  <a:schemeClr val="bg1"/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58087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テキスト ボックス 2"/>
          <p:cNvSpPr txBox="1"/>
          <p:nvPr/>
        </p:nvSpPr>
        <p:spPr>
          <a:xfrm>
            <a:off x="1418061" y="204685"/>
            <a:ext cx="2488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CODE [4]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698" y="1535401"/>
            <a:ext cx="3821690" cy="38216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497" y="1535401"/>
            <a:ext cx="3821691" cy="382169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073698" y="5357091"/>
            <a:ext cx="382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Texture #1: brick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50497" y="5357091"/>
            <a:ext cx="382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Texture #2: grass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62288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テキスト ボックス 2"/>
          <p:cNvSpPr txBox="1"/>
          <p:nvPr/>
        </p:nvSpPr>
        <p:spPr>
          <a:xfrm>
            <a:off x="1418061" y="204685"/>
            <a:ext cx="2488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CODE [4]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85155" y="6254521"/>
            <a:ext cx="382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Texture #1: brick LPB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81" y="1009982"/>
            <a:ext cx="10741891" cy="527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9093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テキスト ボックス 2"/>
          <p:cNvSpPr txBox="1"/>
          <p:nvPr/>
        </p:nvSpPr>
        <p:spPr>
          <a:xfrm>
            <a:off x="1418061" y="204685"/>
            <a:ext cx="2488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CODE [4]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85155" y="6254521"/>
            <a:ext cx="382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Texture #2: grass LPB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81" y="1009980"/>
            <a:ext cx="10741892" cy="527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623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テキスト ボックス 2"/>
          <p:cNvSpPr txBox="1"/>
          <p:nvPr/>
        </p:nvSpPr>
        <p:spPr>
          <a:xfrm>
            <a:off x="1418061" y="204685"/>
            <a:ext cx="2488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CODE [4]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85154" y="5631129"/>
            <a:ext cx="382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Texture #3: TARGET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155" y="1633379"/>
            <a:ext cx="3821690" cy="382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830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テキスト ボックス 2"/>
          <p:cNvSpPr txBox="1"/>
          <p:nvPr/>
        </p:nvSpPr>
        <p:spPr>
          <a:xfrm>
            <a:off x="1418061" y="204685"/>
            <a:ext cx="2488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CODE [4]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85155" y="6254521"/>
            <a:ext cx="382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Texture #3: target LPB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49" y="1009980"/>
            <a:ext cx="10760501" cy="527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785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テキスト ボックス 2"/>
          <p:cNvSpPr txBox="1"/>
          <p:nvPr/>
        </p:nvSpPr>
        <p:spPr>
          <a:xfrm>
            <a:off x="1418061" y="204685"/>
            <a:ext cx="2488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CODE [4]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31405" y="6069852"/>
            <a:ext cx="10129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Brick(left), Grass(center), Target(right)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5420907"/>
              </p:ext>
            </p:extLst>
          </p:nvPr>
        </p:nvGraphicFramePr>
        <p:xfrm>
          <a:off x="1300812" y="988658"/>
          <a:ext cx="9590376" cy="51068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39" r:id="rId3" imgW="12088800" imgH="6437880" progId="">
                  <p:embed/>
                </p:oleObj>
              </mc:Choice>
              <mc:Fallback>
                <p:oleObj r:id="rId3" imgW="12088800" imgH="6437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00812" y="988658"/>
                        <a:ext cx="9590376" cy="51068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77560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テキスト ボックス 2"/>
          <p:cNvSpPr txBox="1"/>
          <p:nvPr/>
        </p:nvSpPr>
        <p:spPr>
          <a:xfrm>
            <a:off x="1418061" y="204685"/>
            <a:ext cx="2488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CODE [4]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31405" y="6069852"/>
            <a:ext cx="10129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Brick(left), Grass(center), Target(right)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/>
        </p:nvGraphicFramePr>
        <p:xfrm>
          <a:off x="1300812" y="988658"/>
          <a:ext cx="9590376" cy="51068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3" r:id="rId3" imgW="12088800" imgH="6437880" progId="">
                  <p:embed/>
                </p:oleObj>
              </mc:Choice>
              <mc:Fallback>
                <p:oleObj r:id="rId3" imgW="12088800" imgH="6437880" progId="">
                  <p:embed/>
                  <p:pic>
                    <p:nvPicPr>
                      <p:cNvPr id="3" name="개체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00812" y="988658"/>
                        <a:ext cx="9590376" cy="51068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122105" y="2780145"/>
            <a:ext cx="18517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76%</a:t>
            </a:r>
            <a:endParaRPr lang="ko-KR" altLang="en-US" sz="6000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74706" y="2780145"/>
            <a:ext cx="18517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19%</a:t>
            </a:r>
            <a:endParaRPr lang="ko-KR" altLang="en-US" sz="6000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2135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18061" y="200366"/>
            <a:ext cx="7176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The basic LBP operation [1]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525675" y="5316447"/>
            <a:ext cx="914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Samples for LBP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operations [1]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16" name="개체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5164505"/>
              </p:ext>
            </p:extLst>
          </p:nvPr>
        </p:nvGraphicFramePr>
        <p:xfrm>
          <a:off x="1525675" y="1577878"/>
          <a:ext cx="9140645" cy="3738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r:id="rId3" imgW="10895040" imgH="4456800" progId="">
                  <p:embed/>
                </p:oleObj>
              </mc:Choice>
              <mc:Fallback>
                <p:oleObj r:id="rId3" imgW="10895040" imgH="4456800" progId="">
                  <p:embed/>
                  <p:pic>
                    <p:nvPicPr>
                      <p:cNvPr id="12" name="개체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5675" y="1577878"/>
                        <a:ext cx="9140645" cy="37385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03144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" b="47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4</a:t>
              </a:r>
              <a:endParaRPr kumimoji="1" lang="ja-JP" altLang="en-US" sz="6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00050" y="2044363"/>
              <a:ext cx="3219151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0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Application </a:t>
              </a:r>
            </a:p>
            <a:p>
              <a:r>
                <a:rPr lang="en-US" altLang="ja-JP" sz="40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and </a:t>
              </a:r>
            </a:p>
            <a:p>
              <a:r>
                <a:rPr lang="en-US" altLang="ja-JP" sz="40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Ebrima" panose="02000000000000000000" pitchFamily="2" charset="0"/>
                  <a:cs typeface="Ebrima" panose="02000000000000000000" pitchFamily="2" charset="0"/>
                </a:rPr>
                <a:t>Summary</a:t>
              </a:r>
              <a:endParaRPr kumimoji="1" lang="ja-JP" altLang="en-US" sz="4000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46645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17544" y="204686"/>
            <a:ext cx="2021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MB-LBP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6" name="テキスト ボックス 35"/>
          <p:cNvSpPr txBox="1"/>
          <p:nvPr/>
        </p:nvSpPr>
        <p:spPr>
          <a:xfrm>
            <a:off x="6096000" y="1337243"/>
            <a:ext cx="53975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/>
              <a:t>In this paper, we propose a novel representation, called Multi-scale Block Local Binary Pattern (MB-LBP), and apply it to face recognition. The Local Binary Pattern (LBP) has been proved to be effective for image representation, but it is too local to be robust. </a:t>
            </a:r>
            <a:r>
              <a:rPr lang="en-US" altLang="ko-KR" sz="1600" b="1" dirty="0">
                <a:solidFill>
                  <a:srgbClr val="FF0000"/>
                </a:solidFill>
              </a:rPr>
              <a:t>In MB-LBP, the computation is done based on average values of block </a:t>
            </a:r>
            <a:r>
              <a:rPr lang="en-US" altLang="ko-KR" sz="1600" b="1" dirty="0" err="1">
                <a:solidFill>
                  <a:srgbClr val="FF0000"/>
                </a:solidFill>
              </a:rPr>
              <a:t>subregions</a:t>
            </a:r>
            <a:r>
              <a:rPr lang="en-US" altLang="ko-KR" sz="1600" b="1" dirty="0">
                <a:solidFill>
                  <a:srgbClr val="FF0000"/>
                </a:solidFill>
              </a:rPr>
              <a:t>, instead of individual pixels.</a:t>
            </a:r>
            <a:r>
              <a:rPr lang="en-US" altLang="ko-KR" sz="1600" dirty="0">
                <a:solidFill>
                  <a:srgbClr val="FF0000"/>
                </a:solidFill>
              </a:rPr>
              <a:t> </a:t>
            </a:r>
            <a:r>
              <a:rPr lang="en-US" altLang="ko-KR" sz="1600" dirty="0"/>
              <a:t>In this way, MB-LBP code presents several advantages: (1) It is more robust than LBP; (2) it encodes not only microstructures but also macrostructures of image patterns, and hence provides a more complete image representation than the basic LBP operator; and (3) MB-LBP can be computed very efficiently using integral images. Furthermore, in order to reflect the uniform appearance of MB-LBP, we redefine the uniform patterns via statistical analysis. Finally, </a:t>
            </a:r>
            <a:r>
              <a:rPr lang="en-US" altLang="ko-KR" sz="1600" dirty="0" err="1"/>
              <a:t>AdaBoost</a:t>
            </a:r>
            <a:r>
              <a:rPr lang="en-US" altLang="ko-KR" sz="1600" dirty="0"/>
              <a:t> learning is applied to select most effective uniform MB-LBP features and construct face classifiers. Experiments on Face Recognition Grand Challenge (FRGC) ver2.0 database show that the proposed MB-LBP method significantly outperforms other LBP based face recognition algorithms.</a:t>
            </a:r>
            <a:endParaRPr kumimoji="1" lang="ja-JP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5981700" y="1968500"/>
            <a:ext cx="0" cy="35080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986" name="Picture 2" descr="https://t1.daumcdn.net/cfile/tistory/266BDF4652CE1B1E3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1337243"/>
            <a:ext cx="5238750" cy="256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226725"/>
            <a:ext cx="2258633" cy="22688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965" y="4032647"/>
            <a:ext cx="2752436" cy="1204507"/>
          </a:xfrm>
          <a:prstGeom prst="rect">
            <a:avLst/>
          </a:prstGeom>
        </p:spPr>
      </p:pic>
      <p:cxnSp>
        <p:nvCxnSpPr>
          <p:cNvPr id="25" name="직선 화살표 연결선 24"/>
          <p:cNvCxnSpPr/>
          <p:nvPr/>
        </p:nvCxnSpPr>
        <p:spPr>
          <a:xfrm flipV="1">
            <a:off x="2412916" y="4634900"/>
            <a:ext cx="635084" cy="7262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3567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18061" y="204685"/>
            <a:ext cx="2560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Summary</a:t>
            </a:r>
            <a:endParaRPr lang="en-US" altLang="ja-JP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61999" y="1279019"/>
            <a:ext cx="111252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간단한</a:t>
            </a:r>
            <a:r>
              <a:rPr lang="en-US" altLang="ko-KR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연산</a:t>
            </a:r>
            <a:r>
              <a:rPr lang="en-US" altLang="ko-KR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효율적인 텍스처 오퍼레이터</a:t>
            </a:r>
            <a:endParaRPr lang="en-US" altLang="ko-KR" sz="2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간단한 구현</a:t>
            </a:r>
            <a:endParaRPr lang="en-US" altLang="ko-KR" sz="2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밝기에 적은 영향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최근 연구 동향</a:t>
            </a:r>
            <a:endParaRPr lang="en-US" altLang="ko-KR" sz="2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얼굴인식 활용</a:t>
            </a:r>
            <a:endParaRPr lang="en-US" altLang="ko-KR" sz="2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물체 감지</a:t>
            </a:r>
            <a:endParaRPr lang="en-US" altLang="ko-KR" sz="2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76757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61999" y="204686"/>
            <a:ext cx="3230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REFERENCES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1" name="テキスト ボックス 30"/>
          <p:cNvSpPr txBox="1"/>
          <p:nvPr/>
        </p:nvSpPr>
        <p:spPr>
          <a:xfrm>
            <a:off x="1247548" y="1390803"/>
            <a:ext cx="10810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T. </a:t>
            </a:r>
            <a:r>
              <a:rPr lang="en-US" altLang="ko-KR" dirty="0" err="1"/>
              <a:t>Ahonen</a:t>
            </a:r>
            <a:r>
              <a:rPr lang="en-US" altLang="ko-KR" dirty="0"/>
              <a:t>, A. </a:t>
            </a:r>
            <a:r>
              <a:rPr lang="en-US" altLang="ko-KR" dirty="0" err="1"/>
              <a:t>Hadid</a:t>
            </a:r>
            <a:r>
              <a:rPr lang="en-US" altLang="ko-KR" dirty="0"/>
              <a:t>, and M. </a:t>
            </a:r>
            <a:r>
              <a:rPr lang="en-US" altLang="ko-KR" dirty="0" err="1"/>
              <a:t>Pietikainen</a:t>
            </a:r>
            <a:r>
              <a:rPr lang="en-US" altLang="ko-KR" dirty="0"/>
              <a:t>, "Face description with local binary patterns: Application to face recognition," </a:t>
            </a:r>
            <a:r>
              <a:rPr lang="en-US" altLang="ko-KR" i="1" dirty="0"/>
              <a:t>IEEE Transactions on Pattern Analysis &amp; Machine Intelligence, </a:t>
            </a:r>
            <a:r>
              <a:rPr lang="en-US" altLang="ko-KR" dirty="0"/>
              <a:t>no. 12, pp. 2037-2041, 2006.</a:t>
            </a:r>
            <a:endParaRPr kumimoji="1" lang="ja-JP" altLang="en-US" sz="2800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661870" y="1372677"/>
            <a:ext cx="585678" cy="6463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03965" y="1357568"/>
            <a:ext cx="8716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2" name="テキスト ボックス 30"/>
          <p:cNvSpPr txBox="1"/>
          <p:nvPr/>
        </p:nvSpPr>
        <p:spPr>
          <a:xfrm>
            <a:off x="1247548" y="2399822"/>
            <a:ext cx="10810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Accessed 01, December, 2018. </a:t>
            </a:r>
            <a:r>
              <a:rPr lang="en-US" altLang="ko-KR" i="1" dirty="0"/>
              <a:t>Local binary patterns - Wikipedia</a:t>
            </a:r>
            <a:r>
              <a:rPr lang="en-US" altLang="ko-KR" dirty="0"/>
              <a:t>. Available: </a:t>
            </a:r>
            <a:r>
              <a:rPr lang="en-US" altLang="ko-KR" u="sng" dirty="0">
                <a:hlinkClick r:id="rId2"/>
              </a:rPr>
              <a:t>https://en.wikipedia.org/wiki/Local_binary_patterns</a:t>
            </a:r>
            <a:endParaRPr kumimoji="1" lang="ja-JP" altLang="en-US" sz="2800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63" name="正方形/長方形 33"/>
          <p:cNvSpPr/>
          <p:nvPr/>
        </p:nvSpPr>
        <p:spPr>
          <a:xfrm>
            <a:off x="661870" y="2381696"/>
            <a:ext cx="585678" cy="6463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テキスト ボックス 10"/>
          <p:cNvSpPr txBox="1"/>
          <p:nvPr/>
        </p:nvSpPr>
        <p:spPr>
          <a:xfrm>
            <a:off x="503965" y="2366587"/>
            <a:ext cx="8716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4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5" name="テキスト ボックス 30"/>
          <p:cNvSpPr txBox="1"/>
          <p:nvPr/>
        </p:nvSpPr>
        <p:spPr>
          <a:xfrm>
            <a:off x="1247548" y="3408841"/>
            <a:ext cx="10810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T. </a:t>
            </a:r>
            <a:r>
              <a:rPr lang="en-US" altLang="ko-KR" dirty="0" err="1"/>
              <a:t>Ojala</a:t>
            </a:r>
            <a:r>
              <a:rPr lang="en-US" altLang="ko-KR" dirty="0"/>
              <a:t>, M. </a:t>
            </a:r>
            <a:r>
              <a:rPr lang="en-US" altLang="ko-KR" dirty="0" err="1"/>
              <a:t>Pietikainen</a:t>
            </a:r>
            <a:r>
              <a:rPr lang="en-US" altLang="ko-KR" dirty="0"/>
              <a:t>, and T. </a:t>
            </a:r>
            <a:r>
              <a:rPr lang="en-US" altLang="ko-KR" dirty="0" err="1"/>
              <a:t>Maenpaa</a:t>
            </a:r>
            <a:r>
              <a:rPr lang="en-US" altLang="ko-KR" dirty="0"/>
              <a:t>, "Multiresolution gray-scale and rotation invariant texture classification with local binary patterns," </a:t>
            </a:r>
            <a:r>
              <a:rPr lang="en-US" altLang="ko-KR" i="1" dirty="0"/>
              <a:t>IEEE Transactions on pattern analysis and machine intelligence, </a:t>
            </a:r>
            <a:r>
              <a:rPr lang="en-US" altLang="ko-KR" dirty="0"/>
              <a:t>vol. 24, no. 7, pp. 971-987, 2002.</a:t>
            </a:r>
            <a:endParaRPr kumimoji="1" lang="ja-JP" altLang="en-US" sz="2800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66" name="正方形/長方形 33"/>
          <p:cNvSpPr/>
          <p:nvPr/>
        </p:nvSpPr>
        <p:spPr>
          <a:xfrm>
            <a:off x="661870" y="3390715"/>
            <a:ext cx="585678" cy="6463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テキスト ボックス 10"/>
          <p:cNvSpPr txBox="1"/>
          <p:nvPr/>
        </p:nvSpPr>
        <p:spPr>
          <a:xfrm>
            <a:off x="503965" y="3375606"/>
            <a:ext cx="8716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4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8" name="テキスト ボックス 30"/>
          <p:cNvSpPr txBox="1"/>
          <p:nvPr/>
        </p:nvSpPr>
        <p:spPr>
          <a:xfrm>
            <a:off x="1247548" y="4417860"/>
            <a:ext cx="10810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Gitgub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url</a:t>
            </a:r>
            <a:endParaRPr kumimoji="1" lang="ja-JP" altLang="en-US" sz="2800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69" name="正方形/長方形 33"/>
          <p:cNvSpPr/>
          <p:nvPr/>
        </p:nvSpPr>
        <p:spPr>
          <a:xfrm>
            <a:off x="661870" y="4399734"/>
            <a:ext cx="585678" cy="6463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テキスト ボックス 10"/>
          <p:cNvSpPr txBox="1"/>
          <p:nvPr/>
        </p:nvSpPr>
        <p:spPr>
          <a:xfrm>
            <a:off x="503965" y="4384625"/>
            <a:ext cx="8716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4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1" name="テキスト ボックス 30"/>
          <p:cNvSpPr txBox="1"/>
          <p:nvPr/>
        </p:nvSpPr>
        <p:spPr>
          <a:xfrm>
            <a:off x="1247548" y="5426879"/>
            <a:ext cx="10810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Liao, S., Zhu, X., Lei, Z., Zhang, L., &amp; Li, S. Z. (2007, August). Learning multi-scale block local binary patterns for face recognition. In </a:t>
            </a:r>
            <a:r>
              <a:rPr lang="en-US" altLang="ko-KR" i="1" dirty="0"/>
              <a:t>International Conference on Biometrics</a:t>
            </a:r>
            <a:r>
              <a:rPr lang="en-US" altLang="ko-KR" dirty="0"/>
              <a:t> (pp. 828-837). Springer, Berlin, Heidelberg.</a:t>
            </a:r>
            <a:endParaRPr kumimoji="1" lang="ja-JP" altLang="en-US" sz="2800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2" name="正方形/長方形 33"/>
          <p:cNvSpPr/>
          <p:nvPr/>
        </p:nvSpPr>
        <p:spPr>
          <a:xfrm>
            <a:off x="661870" y="5408753"/>
            <a:ext cx="585678" cy="6463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テキスト ボックス 10"/>
          <p:cNvSpPr txBox="1"/>
          <p:nvPr/>
        </p:nvSpPr>
        <p:spPr>
          <a:xfrm>
            <a:off x="503965" y="5393644"/>
            <a:ext cx="8716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4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5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0334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182381" y="2705725"/>
            <a:ext cx="58272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Thank You</a:t>
            </a:r>
            <a:endParaRPr kumimoji="1" lang="ja-JP" altLang="en-US" sz="8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3319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18061" y="204685"/>
            <a:ext cx="7176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The basic LBP operation [1]</a:t>
            </a:r>
            <a:endParaRPr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833376" y="5063900"/>
            <a:ext cx="8525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Samples for LBP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operations [1]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8079770"/>
              </p:ext>
            </p:extLst>
          </p:nvPr>
        </p:nvGraphicFramePr>
        <p:xfrm>
          <a:off x="1833376" y="1325331"/>
          <a:ext cx="8525245" cy="3738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r:id="rId3" imgW="9929880" imgH="4355280" progId="">
                  <p:embed/>
                </p:oleObj>
              </mc:Choice>
              <mc:Fallback>
                <p:oleObj r:id="rId3" imgW="9929880" imgH="4355280" progId="">
                  <p:embed/>
                  <p:pic>
                    <p:nvPicPr>
                      <p:cNvPr id="4" name="개체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3376" y="1325331"/>
                        <a:ext cx="8525245" cy="37385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135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833376" y="5063900"/>
            <a:ext cx="8525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Samples for LBP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operations [1]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/>
        </p:nvGraphicFramePr>
        <p:xfrm>
          <a:off x="1833376" y="1325331"/>
          <a:ext cx="8525245" cy="3738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r:id="rId3" imgW="9929880" imgH="4355280" progId="">
                  <p:embed/>
                </p:oleObj>
              </mc:Choice>
              <mc:Fallback>
                <p:oleObj r:id="rId3" imgW="9929880" imgH="4355280" progId="">
                  <p:embed/>
                  <p:pic>
                    <p:nvPicPr>
                      <p:cNvPr id="4" name="개체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3376" y="1325331"/>
                        <a:ext cx="8525245" cy="37385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직사각형 5"/>
          <p:cNvSpPr/>
          <p:nvPr/>
        </p:nvSpPr>
        <p:spPr>
          <a:xfrm>
            <a:off x="7863839" y="2588452"/>
            <a:ext cx="1210492" cy="11649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テキスト ボックス 2"/>
          <p:cNvSpPr txBox="1"/>
          <p:nvPr/>
        </p:nvSpPr>
        <p:spPr>
          <a:xfrm>
            <a:off x="1418061" y="200366"/>
            <a:ext cx="7176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The basic LBP operation [1]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3158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833376" y="5063900"/>
            <a:ext cx="8525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Samples for LBP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operations [1]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/>
        </p:nvGraphicFramePr>
        <p:xfrm>
          <a:off x="1833376" y="1325331"/>
          <a:ext cx="8525245" cy="3738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r:id="rId3" imgW="9929880" imgH="4355280" progId="">
                  <p:embed/>
                </p:oleObj>
              </mc:Choice>
              <mc:Fallback>
                <p:oleObj r:id="rId3" imgW="9929880" imgH="4355280" progId="">
                  <p:embed/>
                  <p:pic>
                    <p:nvPicPr>
                      <p:cNvPr id="4" name="개체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3376" y="1325331"/>
                        <a:ext cx="8525245" cy="37385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직사각형 5"/>
          <p:cNvSpPr/>
          <p:nvPr/>
        </p:nvSpPr>
        <p:spPr>
          <a:xfrm>
            <a:off x="7863839" y="2588452"/>
            <a:ext cx="1210492" cy="11649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위쪽 화살표 20"/>
          <p:cNvSpPr/>
          <p:nvPr/>
        </p:nvSpPr>
        <p:spPr>
          <a:xfrm>
            <a:off x="6740853" y="1473755"/>
            <a:ext cx="1045028" cy="1114697"/>
          </a:xfrm>
          <a:prstGeom prst="up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テキスト ボックス 2"/>
          <p:cNvSpPr txBox="1"/>
          <p:nvPr/>
        </p:nvSpPr>
        <p:spPr>
          <a:xfrm>
            <a:off x="1418061" y="200366"/>
            <a:ext cx="7176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The basic LBP operation [1]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5448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833376" y="5063900"/>
            <a:ext cx="8525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Samples for LBP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operations [1]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/>
        </p:nvGraphicFramePr>
        <p:xfrm>
          <a:off x="1833376" y="1325331"/>
          <a:ext cx="8525245" cy="3738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r:id="rId3" imgW="9929880" imgH="4355280" progId="">
                  <p:embed/>
                </p:oleObj>
              </mc:Choice>
              <mc:Fallback>
                <p:oleObj r:id="rId3" imgW="9929880" imgH="4355280" progId="">
                  <p:embed/>
                  <p:pic>
                    <p:nvPicPr>
                      <p:cNvPr id="4" name="개체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3376" y="1325331"/>
                        <a:ext cx="8525245" cy="37385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직사각형 5"/>
          <p:cNvSpPr/>
          <p:nvPr/>
        </p:nvSpPr>
        <p:spPr>
          <a:xfrm>
            <a:off x="7863839" y="2588452"/>
            <a:ext cx="1210492" cy="11649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위쪽 화살표 20"/>
          <p:cNvSpPr/>
          <p:nvPr/>
        </p:nvSpPr>
        <p:spPr>
          <a:xfrm>
            <a:off x="6740853" y="1473755"/>
            <a:ext cx="1045028" cy="1114697"/>
          </a:xfrm>
          <a:prstGeom prst="up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위쪽 화살표 16"/>
          <p:cNvSpPr/>
          <p:nvPr/>
        </p:nvSpPr>
        <p:spPr>
          <a:xfrm>
            <a:off x="7946571" y="1473754"/>
            <a:ext cx="1045028" cy="1114697"/>
          </a:xfrm>
          <a:prstGeom prst="up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テキスト ボックス 2"/>
          <p:cNvSpPr txBox="1"/>
          <p:nvPr/>
        </p:nvSpPr>
        <p:spPr>
          <a:xfrm>
            <a:off x="1418061" y="200366"/>
            <a:ext cx="7176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The basic LBP operation [1]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9230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833376" y="5063900"/>
            <a:ext cx="8525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Samples for LBP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operations [1]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/>
        </p:nvGraphicFramePr>
        <p:xfrm>
          <a:off x="1833376" y="1325331"/>
          <a:ext cx="8525245" cy="3738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r:id="rId3" imgW="9929880" imgH="4355280" progId="">
                  <p:embed/>
                </p:oleObj>
              </mc:Choice>
              <mc:Fallback>
                <p:oleObj r:id="rId3" imgW="9929880" imgH="4355280" progId="">
                  <p:embed/>
                  <p:pic>
                    <p:nvPicPr>
                      <p:cNvPr id="4" name="개체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3376" y="1325331"/>
                        <a:ext cx="8525245" cy="37385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직사각형 5"/>
          <p:cNvSpPr/>
          <p:nvPr/>
        </p:nvSpPr>
        <p:spPr>
          <a:xfrm>
            <a:off x="7863839" y="2588452"/>
            <a:ext cx="1210492" cy="11649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위쪽 화살표 20"/>
          <p:cNvSpPr/>
          <p:nvPr/>
        </p:nvSpPr>
        <p:spPr>
          <a:xfrm>
            <a:off x="6740853" y="1473755"/>
            <a:ext cx="1045028" cy="1114697"/>
          </a:xfrm>
          <a:prstGeom prst="up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위쪽 화살표 16"/>
          <p:cNvSpPr/>
          <p:nvPr/>
        </p:nvSpPr>
        <p:spPr>
          <a:xfrm>
            <a:off x="7946571" y="1473754"/>
            <a:ext cx="1045028" cy="1114697"/>
          </a:xfrm>
          <a:prstGeom prst="up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아래쪽 화살표 17"/>
          <p:cNvSpPr/>
          <p:nvPr/>
        </p:nvSpPr>
        <p:spPr>
          <a:xfrm>
            <a:off x="9152289" y="1473753"/>
            <a:ext cx="1045028" cy="1114697"/>
          </a:xfrm>
          <a:prstGeom prst="down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テキスト ボックス 2"/>
          <p:cNvSpPr txBox="1"/>
          <p:nvPr/>
        </p:nvSpPr>
        <p:spPr>
          <a:xfrm>
            <a:off x="1418061" y="200366"/>
            <a:ext cx="7176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The basic LBP operation [1]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9677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定義 3">
      <a:dk1>
        <a:sysClr val="windowText" lastClr="000000"/>
      </a:dk1>
      <a:lt1>
        <a:sysClr val="window" lastClr="FFFFFF"/>
      </a:lt1>
      <a:dk2>
        <a:srgbClr val="2E75B5"/>
      </a:dk2>
      <a:lt2>
        <a:srgbClr val="E7E6E6"/>
      </a:lt2>
      <a:accent1>
        <a:srgbClr val="FEC800"/>
      </a:accent1>
      <a:accent2>
        <a:srgbClr val="E7AB63"/>
      </a:accent2>
      <a:accent3>
        <a:srgbClr val="3A3838"/>
      </a:accent3>
      <a:accent4>
        <a:srgbClr val="757070"/>
      </a:accent4>
      <a:accent5>
        <a:srgbClr val="FFE78F"/>
      </a:accent5>
      <a:accent6>
        <a:srgbClr val="FFF4CB"/>
      </a:accent6>
      <a:hlink>
        <a:srgbClr val="3A1500"/>
      </a:hlink>
      <a:folHlink>
        <a:srgbClr val="3A1500"/>
      </a:folHlink>
    </a:clrScheme>
    <a:fontScheme name="Malgun Gothic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1644</TotalTime>
  <Words>879</Words>
  <Application>Microsoft Office PowerPoint</Application>
  <PresentationFormat>와이드스크린</PresentationFormat>
  <Paragraphs>188</Paragraphs>
  <Slides>44</Slides>
  <Notes>15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44</vt:i4>
      </vt:variant>
    </vt:vector>
  </HeadingPairs>
  <TitlesOfParts>
    <vt:vector size="54" baseType="lpstr">
      <vt:lpstr>나눔스퀘어라운드 Bold</vt:lpstr>
      <vt:lpstr>나눔스퀘어라운드 ExtraBold</vt:lpstr>
      <vt:lpstr>맑은 고딕</vt:lpstr>
      <vt:lpstr>Arial</vt:lpstr>
      <vt:lpstr>Calibri</vt:lpstr>
      <vt:lpstr>Century Gothic</vt:lpstr>
      <vt:lpstr>Ebrima</vt:lpstr>
      <vt:lpstr>Symbol</vt:lpstr>
      <vt:lpstr>Times New Roman</vt:lpstr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Park Joonsuu</cp:lastModifiedBy>
  <cp:revision>35</cp:revision>
  <dcterms:created xsi:type="dcterms:W3CDTF">2018-08-02T00:16:13Z</dcterms:created>
  <dcterms:modified xsi:type="dcterms:W3CDTF">2018-12-02T09:40:59Z</dcterms:modified>
</cp:coreProperties>
</file>